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67" r:id="rId3"/>
    <p:sldId id="289" r:id="rId4"/>
    <p:sldId id="283" r:id="rId5"/>
    <p:sldId id="282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1" r:id="rId25"/>
    <p:sldId id="280" r:id="rId26"/>
    <p:sldId id="281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3364" autoAdjust="0"/>
  </p:normalViewPr>
  <p:slideViewPr>
    <p:cSldViewPr>
      <p:cViewPr varScale="1">
        <p:scale>
          <a:sx n="56" d="100"/>
          <a:sy n="5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4799C-441C-459D-8BE8-631CA2C2A851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40B9-D544-4181-801F-2637370DE6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প্রশ্ন করতে পারেন ছবিগুলোর রোগগুলোকে কি তোমরা দেখেছ?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দেয়ার চেষ্টা করবে না পারলে শিক্ষক বোর্ডে উত্তর লিখে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বলে দিতে পারেন যে এ খাদ্যগুলোতে কোন না কোন ভিটামিন আছে।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দ্রবণীয়তা কি ? শিক্ষক</a:t>
            </a:r>
            <a:r>
              <a:rPr lang="bn-BD" baseline="0" dirty="0" smtClean="0"/>
              <a:t> এ বিষয়টি শিক্ষার্থীদেরকে বলে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ভিটামিন ‘এ’ সমৃদ্ধ</a:t>
            </a:r>
            <a:r>
              <a:rPr lang="bn-BD" baseline="0" dirty="0" smtClean="0"/>
              <a:t> যে কোন একটি ফল শিক্ষার্থীদেরকে দেখাতে পারেন। ভিটামিনের অভাবে যে রোগ হয় তা শিক্ষার্থীদের কাছ থেকে বের করে বোর্ডে লিখে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ব্যবহার করা যেতে পারে। </a:t>
            </a:r>
            <a:r>
              <a:rPr lang="bn-BD" dirty="0" smtClean="0"/>
              <a:t>ভিটামিন ‘বি’ কমপ্লেক্স সমৃদ্ধ</a:t>
            </a:r>
            <a:r>
              <a:rPr lang="bn-BD" baseline="0" dirty="0" smtClean="0"/>
              <a:t> যে কোন একটি খাবার শিক্ষার্থীদেরকে দেখাতে পারেন। ভিটামিন ‘বি’ কমপ্লেক্স প্রয়োজনীয়তা ও এর অভাবে যে রোগ হয় তা শিক্ষার্থীদের কাছ থেকে বের করে বোর্ডে লিখে দিতে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ব্যবহার করা যেতে পারে। </a:t>
            </a:r>
            <a:r>
              <a:rPr lang="bn-BD" dirty="0" smtClean="0"/>
              <a:t>ভিটামিন ‘ডি’  সমৃদ্ধ</a:t>
            </a:r>
            <a:r>
              <a:rPr lang="bn-BD" baseline="0" dirty="0" smtClean="0"/>
              <a:t> যে কোন একটি খাবার শিক্ষার্থীদেরকে দেখাতে পারেন। ভিটামিন ‘ডি’  এর প্রয়োজনীয়তা ও এর প্রয়োজনীয়তা শিক্ষার্থীদের কাছ থেকে বের করে বোর্ডে লিখে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কয়েকটি দলে ভাগ করে দিতে পারেন । দলীয় কাজে উল্লেখিত বিষয়গুলো বেরিয়ে না আসলে শিক্ষক শিক্ষার্থীদেরকে জানিয়ে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শিক্ষার্থী</a:t>
            </a:r>
            <a:r>
              <a:rPr lang="bn-BD" baseline="0" smtClean="0"/>
              <a:t> শব্দগুলো নিজ নিজ খাতায় লিখে নিবে এবং শিক্ষক ইচ্ছে করলে পুনরালোচনা করতে পারে।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স্লাইডে উল্লেখিত</a:t>
            </a:r>
            <a:r>
              <a:rPr lang="bn-BD" baseline="0" dirty="0" smtClean="0"/>
              <a:t> বাড়ির কাজ ছাড়া শিক্ষক ইচ্ছে করলে পাঠ সংশ্লিষ্ট সৃজনশীল প্রশ্ন বাড়ির কাজ হিসেবে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 এ খাদ্যগুলোকে কেন শর্করাযুক্ত খাদ্য বলে তা শিক্ষার্থীদেরকে বুজিয়ে বলতে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 এ খাদ্যগুলোকে কেন আমিষযুক্ত খাদ্য বলে তা শিক্ষার্থীদেরকে বুজিয়ে বলতে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 খাদ্যগুলোকে কেন চর্বিযুক্ত খাদ্য বলে তা শিক্ষার্থীদেরকে বুজিয়ে বলতে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ভিডিওটি দেখানোর</a:t>
            </a:r>
            <a:r>
              <a:rPr lang="bn-BD" baseline="0" dirty="0" smtClean="0"/>
              <a:t> সময় গুরুত্বপূর্ণ স্থানটুকু কয়েকবার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একটি টমেটো শ্রেণিকক্ষে নিয়ে হাতের মুঠোয় চাপ দিয়ে দেখাতে পারেন যে এর মধ্যে পানির পরিমাণ বেশি। তাই এগুলোকে নিন্মক্যালরিযুক্ত খাদ্য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সম্মানিত শিক্ষক চিত্রের ছবিগুলোর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বাস্তব উপকরণ সংগ্রহ করে শ্রেণিকক্ষে দেখাতে পারেন। কেন এ খাদ্যগুলো বেশি ক্যালরিযুক্ত তার ব্যাখ্যা দিতে পারেন।এ ক্ষেত্রে বোর্ড ব্যবহার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কাজের ক্ষেত্রে শিক্ষক শিক্ষার্থীকে সাহায্য করতে পারেন। শিক্ষার্থীরা ভুল করলে শিক্ষক পরে শুদ্ধ উত্তরগুলো বোর্ডে লিখে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40B9-D544-4181-801F-2637370DE6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4497-E043-46F3-AF20-413F56061FCF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9F6D-72AD-4B78-8298-E87DC6239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6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876800"/>
            <a:ext cx="41148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স্নেহ বা চর্বিযুক্ত খাবার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1676400"/>
            <a:ext cx="8862060" cy="2514600"/>
            <a:chOff x="228600" y="1295400"/>
            <a:chExt cx="8862060" cy="2514600"/>
          </a:xfrm>
        </p:grpSpPr>
        <p:pic>
          <p:nvPicPr>
            <p:cNvPr id="3" name="Picture 2" descr="makh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295400"/>
              <a:ext cx="30480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mbv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1295400"/>
              <a:ext cx="307086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ge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1295400"/>
              <a:ext cx="2514600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7432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92314"/>
            <a:ext cx="60198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ভিডিওটি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0600" y="1143000"/>
            <a:ext cx="7315200" cy="4800600"/>
            <a:chOff x="1447800" y="1219200"/>
            <a:chExt cx="7315200" cy="4800600"/>
          </a:xfrm>
        </p:grpSpPr>
        <p:pic>
          <p:nvPicPr>
            <p:cNvPr id="2" name="Picture 1" descr="chal komr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1219200"/>
              <a:ext cx="35814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lau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219201"/>
              <a:ext cx="35052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bada kop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3691095"/>
              <a:ext cx="3581400" cy="23287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tomet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7800" y="3657600"/>
              <a:ext cx="35052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286000" y="6019800"/>
            <a:ext cx="4267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নিম্ন ক্যালরিযুক্ত 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019800"/>
            <a:ext cx="6248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কারণ এ খাদ্যগুলোর মধ্যে পানির পরিমান বেশি।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04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নিম্ন ক্যালরিযুক্ত খাদ্য বলে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867400"/>
            <a:ext cx="51816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বেশি ক্যালরিযুক্ত 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1066800"/>
            <a:ext cx="5105400" cy="4648200"/>
            <a:chOff x="1271754" y="1447800"/>
            <a:chExt cx="6689689" cy="5500370"/>
          </a:xfrm>
        </p:grpSpPr>
        <p:pic>
          <p:nvPicPr>
            <p:cNvPr id="4" name="Picture 3" descr="mbv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8397" y="3823970"/>
              <a:ext cx="6653046" cy="3124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cime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1447800"/>
              <a:ext cx="3313243" cy="22048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kalor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1754" y="1447800"/>
              <a:ext cx="3200401" cy="220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5908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34290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19800"/>
            <a:ext cx="8686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ছবিগুলো থেকে বেশি ক্যালোরিযুক্ত ও কম ক্যালোরিযুক্ত খাদ্যের তালিকা তৈরি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2372380"/>
            <a:ext cx="12192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শালগম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2372380"/>
            <a:ext cx="8382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ঘি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3875" y="1295400"/>
            <a:ext cx="8010525" cy="4419600"/>
            <a:chOff x="523875" y="838200"/>
            <a:chExt cx="8010525" cy="4419600"/>
          </a:xfrm>
        </p:grpSpPr>
        <p:pic>
          <p:nvPicPr>
            <p:cNvPr id="4" name="Picture 3" descr="ge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875" y="838201"/>
              <a:ext cx="2143125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shalgo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3751" y="838200"/>
              <a:ext cx="2732649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chin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8800" y="838200"/>
              <a:ext cx="2872409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7" name="Group 26"/>
            <p:cNvGrpSpPr/>
            <p:nvPr/>
          </p:nvGrpSpPr>
          <p:grpSpPr>
            <a:xfrm>
              <a:off x="533400" y="3124200"/>
              <a:ext cx="2143125" cy="2076509"/>
              <a:chOff x="228600" y="3657601"/>
              <a:chExt cx="2143125" cy="2076509"/>
            </a:xfrm>
          </p:grpSpPr>
          <p:pic>
            <p:nvPicPr>
              <p:cNvPr id="7" name="Picture 6" descr="chola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600" y="3657601"/>
                <a:ext cx="2143125" cy="20574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57200" y="5334000"/>
                <a:ext cx="1524000" cy="40011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ছোলার ডাল</a:t>
                </a:r>
                <a:endParaRPr lang="en-US" sz="2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819399" y="3124200"/>
              <a:ext cx="2743201" cy="2133600"/>
              <a:chOff x="2590798" y="3657600"/>
              <a:chExt cx="2892427" cy="2133600"/>
            </a:xfrm>
          </p:grpSpPr>
          <p:pic>
            <p:nvPicPr>
              <p:cNvPr id="8" name="Picture 7" descr="mola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90798" y="3657600"/>
                <a:ext cx="2892427" cy="21336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590799" y="5338464"/>
                <a:ext cx="838200" cy="40011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মূলা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715000" y="3124200"/>
              <a:ext cx="2819400" cy="2133600"/>
              <a:chOff x="5640754" y="3803480"/>
              <a:chExt cx="3048000" cy="1945063"/>
            </a:xfrm>
          </p:grpSpPr>
          <p:pic>
            <p:nvPicPr>
              <p:cNvPr id="9" name="Picture 8" descr="poi shak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0754" y="3803480"/>
                <a:ext cx="3048000" cy="194506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5805511" y="5248925"/>
                <a:ext cx="906162" cy="36475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পুঁই শাক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5638800" y="2952690"/>
            <a:ext cx="762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2952690"/>
            <a:ext cx="762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শালগম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952690"/>
            <a:ext cx="762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4600" y="381000"/>
            <a:ext cx="1752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609600"/>
            <a:ext cx="6705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কিসের অভাবে নিচের রোগগুলো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676400"/>
            <a:ext cx="8610600" cy="3429000"/>
            <a:chOff x="304800" y="1676400"/>
            <a:chExt cx="8610600" cy="3429000"/>
          </a:xfrm>
        </p:grpSpPr>
        <p:pic>
          <p:nvPicPr>
            <p:cNvPr id="4" name="Picture 3" descr="teet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1676400"/>
              <a:ext cx="3886200" cy="335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blaind ma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676400"/>
              <a:ext cx="4577892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44269"/>
            <a:ext cx="480060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খাবারগুলো কি যুক্ত খাবার?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295400"/>
            <a:ext cx="8534400" cy="4876800"/>
            <a:chOff x="0" y="1295400"/>
            <a:chExt cx="8534400" cy="4876800"/>
          </a:xfrm>
        </p:grpSpPr>
        <p:pic>
          <p:nvPicPr>
            <p:cNvPr id="3" name="Picture 2" descr="poi sha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295400"/>
              <a:ext cx="2438400" cy="2295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thj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1371600"/>
              <a:ext cx="2819400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shalgo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9332" y="1371600"/>
              <a:ext cx="2935068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9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810000"/>
              <a:ext cx="2438400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vitamin.jpg4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3810000"/>
              <a:ext cx="2895600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goav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90800" y="3810000"/>
              <a:ext cx="2819400" cy="2362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990600" y="381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দ্রবণীয়তার উপর ভিত্তি করে ভিটামিনকে কয় ভাগে ভাগ করা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886200" cy="769441"/>
          </a:xfrm>
          <a:prstGeom prst="rect">
            <a:avLst/>
          </a:prstGeom>
          <a:solidFill>
            <a:srgbClr val="00B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rot="5400000">
            <a:off x="4213771" y="1280072"/>
            <a:ext cx="602161" cy="380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1676400"/>
            <a:ext cx="64770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33400" y="2057400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011194" y="2133600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895600"/>
            <a:ext cx="36576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চর্বিতে দ্রবণীয় ভিটামিন যেমনঃ ভিটামিন ‘এ’, ডি, ই এবং ‘কে’।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2819400"/>
            <a:ext cx="48006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পানিতে দ্রবণীয় ভিটামিন যেমনঃ ভিটামিন ‘বি’ কমপ্লেক্স এবং ভিটামিন ‘সি’।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943600"/>
            <a:ext cx="2971800" cy="523220"/>
          </a:xfrm>
          <a:prstGeom prst="rect">
            <a:avLst/>
          </a:prstGeom>
          <a:solidFill>
            <a:srgbClr val="00B05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‘এ’ যুক্ত খাদ্য।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0" y="1371600"/>
            <a:ext cx="6123050" cy="3810000"/>
            <a:chOff x="582550" y="1371600"/>
            <a:chExt cx="6123050" cy="3810000"/>
          </a:xfrm>
        </p:grpSpPr>
        <p:pic>
          <p:nvPicPr>
            <p:cNvPr id="4" name="Picture 3" descr="Eg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550" y="1372362"/>
              <a:ext cx="2008250" cy="16756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jatio f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1371600"/>
              <a:ext cx="1828800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jatio fo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8493" y="1371600"/>
              <a:ext cx="1840907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vegetable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3200400"/>
              <a:ext cx="1981200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pepe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200" y="3200400"/>
              <a:ext cx="1904999" cy="1981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kolij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0601" y="3200400"/>
              <a:ext cx="1904999" cy="1952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447800" y="5867400"/>
            <a:ext cx="6248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প্রয়োজনীয়তাঃ দেহের বৃদ্ধি, দৃষ্টিশক্তি , রোগ প্রতিরোধে।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5867400"/>
            <a:ext cx="387342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 ‘এ’ দেহে জমা থাকে।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381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ভিটামিন দেহে জমা থাকে না?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ভিটামিন ‘এ’ এর প্রয়োজনীয়তা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867400"/>
            <a:ext cx="3505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কমপ্লেক্স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1200150"/>
            <a:ext cx="7010400" cy="4286250"/>
            <a:chOff x="838200" y="1066800"/>
            <a:chExt cx="7010400" cy="4286250"/>
          </a:xfrm>
        </p:grpSpPr>
        <p:pic>
          <p:nvPicPr>
            <p:cNvPr id="3" name="Picture 2" descr="images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066800"/>
              <a:ext cx="3520686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du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1066800"/>
              <a:ext cx="3352800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h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3505200"/>
              <a:ext cx="35052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km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5800" y="3505200"/>
              <a:ext cx="3352800" cy="18478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28600" y="5798403"/>
            <a:ext cx="8763000" cy="830997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প্রয়োজনীয়তাঃ দেহের বৃদ্ধি, হৃদপিন্ড, স্নায়ু এবং পরিপাক ব্যবস্থার সুষ্ঠ কাজ সম্পাদনে চামড়ার স্বাস্থ্য রক্ষায় ভিটামিন ‘বি’ কমপ্লেক্স প্রয়োজন। ভিটামিন ‘বি’ কমপ্লেক্স দেহে জমা থাকে না।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81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ভিটামিন বি কমপ্লেক্স এর প্রয়োজনীয়তা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81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ভিটামিনযুক্ত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9" grpId="0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441960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aily-Sun-22-03-15-07-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7191375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0"/>
            <a:ext cx="3086100" cy="523220"/>
          </a:xfrm>
          <a:prstGeom prst="rect">
            <a:avLst/>
          </a:prstGeom>
          <a:solidFill>
            <a:srgbClr val="00B0F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-সি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76800"/>
            <a:ext cx="8001000" cy="1077218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প্রয়োজনীয়তাঃ সুস্থ সবল হাড় , দাঁত, দাঁতের মাড়ি, ও মুখের ক্ষত সারাতে ভিটামিন-সি কাজ করে।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2057400"/>
            <a:ext cx="8624914" cy="2514600"/>
            <a:chOff x="304800" y="1371600"/>
            <a:chExt cx="8624914" cy="2514600"/>
          </a:xfrm>
        </p:grpSpPr>
        <p:pic>
          <p:nvPicPr>
            <p:cNvPr id="3" name="Picture 2" descr="thj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388138"/>
              <a:ext cx="2743200" cy="24980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tomet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3740" y="1402404"/>
              <a:ext cx="2918460" cy="24837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mnk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1371600"/>
              <a:ext cx="2528914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1905000" y="5181600"/>
            <a:ext cx="6026009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রন্ধনে অথবা মজুদ রাখলে ভিটামিন-সি নষ্ট হয়ে যায়।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838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ভিটামিনযুক্ত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7721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ভিটামিন ‘সি’ এর প্রয়োজনীয়তা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762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ভিটামিন রন্ধনে বা মজুদ রাখলে নষ্ট হয়ে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8" grpId="0" animBg="1"/>
      <p:bldP spid="8" grpId="1" animBg="1"/>
      <p:bldP spid="9" grpId="0"/>
      <p:bldP spid="9" grpId="1"/>
      <p:bldP spid="10" grpId="0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495800"/>
            <a:ext cx="27813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-ডি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905000"/>
            <a:ext cx="8796338" cy="1905000"/>
            <a:chOff x="228600" y="1524000"/>
            <a:chExt cx="8796338" cy="1905000"/>
          </a:xfrm>
        </p:grpSpPr>
        <p:pic>
          <p:nvPicPr>
            <p:cNvPr id="3" name="Picture 2" descr="makh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543050"/>
              <a:ext cx="2286000" cy="18859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dod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7000" y="1524000"/>
              <a:ext cx="21336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maser te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0" y="1524000"/>
              <a:ext cx="19812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t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6600" y="1552575"/>
              <a:ext cx="1938338" cy="18764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533400" y="4343400"/>
            <a:ext cx="82296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প্রয়োজনীয়তাঃ দেহকে ক্যালসিয়াম এবং ফসফরাস ব্যবহারে সাহায্য করে বা সুস্থ-সবল হাড় ও দাঁত গঠনে প্রয়োজন।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4495800"/>
            <a:ext cx="4267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ভিটামিন-ডি দেহে জমা থাকে।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33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ভিটামিন দেহে জমা থাকে?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57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ভিটামিনযুক্ত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57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 ভিটামিন ‘ডি’ এর প্রয়োজনীয়তা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0" grpId="0" animBg="1"/>
      <p:bldP spid="10" grpId="1" animBg="1"/>
      <p:bldP spid="12" grpId="0"/>
      <p:bldP spid="12" grpId="1"/>
      <p:bldP spid="13" grpId="0"/>
      <p:bldP spid="13" grpId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3886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105400"/>
            <a:ext cx="8763000" cy="95410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রোগগুলোর হাত থেকে বাঁচতে তোমার পরিবারের খাদ্য তালিকায় কোন ধরণের খাদ্যকে অগ্রাধিকার দেবে এবং কেন ? ব্যাখ্যা দাও।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hut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458032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43600" y="381000"/>
            <a:ext cx="1371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laind 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396750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96669"/>
            <a:ext cx="2971800" cy="646331"/>
          </a:xfrm>
          <a:prstGeom prst="rect">
            <a:avLst/>
          </a:prstGeom>
          <a:solidFill>
            <a:srgbClr val="00B0F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ভিটামিন কী?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ভিটামিনকে কয় ভাগে  ভাগ করা যায়?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84422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কিলোক্যালরি কী?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60622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তিনটি উচ্চ ক্যালরিযুক্ত ও নিম্ন ক্যালরিযুক্ত খাদ্যের নাম বল।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2667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524000"/>
            <a:ext cx="3505200" cy="31085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ভিটামিন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ক্যালরি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ভিটামিন ‘বি’ কমপ্লেক্স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দ্রবণীয়তা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4343400" cy="830997"/>
          </a:xfrm>
          <a:prstGeom prst="rect">
            <a:avLst/>
          </a:prstGeom>
          <a:solidFill>
            <a:srgbClr val="00B0F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057400"/>
            <a:ext cx="89154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এলাকায় পাওয়া যায় এমন সব কম ক্যালরিযুক্ত ও বেশি ক্যালরিযুক্ত খাবারের নমুনা ও তালিকার একটি চার্ট  তৈরি করে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352800" cy="830997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hhhhh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278022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35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ষষ্ঠ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বিজ্ঞান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ত্রয়োদশ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 descr="6.jpg"/>
            <p:cNvPicPr>
              <a:picLocks noChangeAspect="1"/>
            </p:cNvPicPr>
            <p:nvPr/>
          </p:nvPicPr>
          <p:blipFill>
            <a:blip r:embed="rId3" cstate="print"/>
            <a:srcRect l="3030" t="2703" r="3030"/>
            <a:stretch>
              <a:fillRect/>
            </a:stretch>
          </p:blipFill>
          <p:spPr>
            <a:xfrm>
              <a:off x="6671733" y="609601"/>
              <a:ext cx="1828800" cy="2209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2672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ছবিতে কি 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itamin.jp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4446224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j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47800"/>
            <a:ext cx="366426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5998598" cy="373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87514"/>
            <a:ext cx="4800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কোন ধরণের 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04800"/>
            <a:ext cx="5562600" cy="769441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ক্যালরি ও ভিটামিন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itamin.jp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157117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3246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458200" cy="35394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ক্যালরি ব্যাখ্যা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ভিটামিন ব্যাখ্যা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 ক্যালরিযুক্ত ও নিম্ন ক্যালরিযুক্ত খাদ্য চিহ্নিত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বিভিন্ন প্রকার ভিটামিনের উৎসের নাম উল্লেখ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ভিটামিনের অভাবজনিত রোগ সনাক্ত করতে পারবে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ভিটামিনের প্রয়োজনীয়তা ব্যাখ্যা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429000"/>
            <a:ext cx="3429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914399" y="1066800"/>
            <a:ext cx="7162801" cy="4876800"/>
            <a:chOff x="609600" y="1066800"/>
            <a:chExt cx="7162801" cy="4876800"/>
          </a:xfrm>
        </p:grpSpPr>
        <p:pic>
          <p:nvPicPr>
            <p:cNvPr id="2" name="Picture 1" descr="ch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1066800"/>
              <a:ext cx="3435246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al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1066800"/>
              <a:ext cx="3581401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k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7200" y="3505200"/>
              <a:ext cx="3505200" cy="24384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81200" y="6096000"/>
            <a:ext cx="53340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শর্করাযুক্ত খাবার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81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33800"/>
            <a:ext cx="3733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28600" y="1143000"/>
            <a:ext cx="8741551" cy="4952999"/>
            <a:chOff x="228600" y="1295400"/>
            <a:chExt cx="8741551" cy="4952999"/>
          </a:xfrm>
        </p:grpSpPr>
        <p:pic>
          <p:nvPicPr>
            <p:cNvPr id="2" name="Picture 1" descr="da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295400"/>
              <a:ext cx="3792511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 descr="mach.jpg"/>
            <p:cNvPicPr>
              <a:picLocks noChangeAspect="1"/>
            </p:cNvPicPr>
            <p:nvPr/>
          </p:nvPicPr>
          <p:blipFill>
            <a:blip r:embed="rId5"/>
            <a:srcRect l="3139" b="8696"/>
            <a:stretch>
              <a:fillRect/>
            </a:stretch>
          </p:blipFill>
          <p:spPr>
            <a:xfrm>
              <a:off x="4114800" y="1295400"/>
              <a:ext cx="4855351" cy="2362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km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800" y="3851482"/>
              <a:ext cx="4800600" cy="23969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514600" y="6150114"/>
            <a:ext cx="41910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21141341" lon="2425949" rev="21212004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প্রোটিনযুক্ত খাবার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1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খাদ্যগুলোকে কি যুক্ত খাদ্য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1153</Words>
  <Application>Microsoft Office PowerPoint</Application>
  <PresentationFormat>On-screen Show (4:3)</PresentationFormat>
  <Paragraphs>151</Paragraphs>
  <Slides>27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Jahan Computer</cp:lastModifiedBy>
  <cp:revision>69</cp:revision>
  <dcterms:created xsi:type="dcterms:W3CDTF">2014-10-05T06:25:48Z</dcterms:created>
  <dcterms:modified xsi:type="dcterms:W3CDTF">2016-08-09T11:10:50Z</dcterms:modified>
</cp:coreProperties>
</file>